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0D5D972-6D59-4047-B2C7-337C4A8CB424}">
  <a:tblStyle styleId="{B0D5D972-6D59-4047-B2C7-337C4A8CB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582275"/>
            <a:ext cx="8520600" cy="26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U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nlock the Unanswered Secrets of the Product Name Dropped the Of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4052875"/>
            <a:ext cx="8520600" cy="12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dataset of the blades are relly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harp be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areful and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own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5186725" y="3284500"/>
            <a:ext cx="33042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i="1"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Markov-Chain title generated from project 4 and project 5 papers</a:t>
            </a:r>
            <a:endParaRPr i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Shape 57"/>
          <p:cNvSpPr txBox="1"/>
          <p:nvPr/>
        </p:nvSpPr>
        <p:spPr>
          <a:xfrm>
            <a:off x="310375" y="580950"/>
            <a:ext cx="8520600" cy="26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Scraping, Processing, Analysis and Automatic Generation of Amazon.com Product Reviews</a:t>
            </a:r>
            <a:endParaRPr sz="5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300375" y="4052875"/>
            <a:ext cx="8520600" cy="12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John Feilmeier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Shape 110"/>
          <p:cNvGraphicFramePr/>
          <p:nvPr/>
        </p:nvGraphicFramePr>
        <p:xfrm>
          <a:off x="711125" y="76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{B0D5D972-6D59-4047-B2C7-337C4A8CB424}</a:tableStyleId>
              </a:tblPr>
              <a:tblGrid>
                <a:gridCol w="1544350"/>
                <a:gridCol w="1544350"/>
                <a:gridCol w="1544350"/>
                <a:gridCol w="1544350"/>
                <a:gridCol w="1544350"/>
              </a:tblGrid>
              <a:tr h="1055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METHOD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% CORRECT ON FULL BIGRAM DATA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% CORRECT ON SELECTED ATTRIBUTES IN BIGRAM DATA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% CORRECT ON FULL ‘SMART’ DATA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% CORRECT ON SELECTED ATTRIBUTES IN ‘SMART’ DATA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387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NaiveBayes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70.3933 %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65.99   %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59.9911 %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60.0452 %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387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BayesNet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70.3933 %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66.2646 %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62.3125 %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60.7289 %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610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NaiveBayesMultinomial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73.5314 %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66.1665 %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56.9026 %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59.6911 %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387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Logistic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72.7175 %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66.3528 %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62.7256 %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61.2551 %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387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OneR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54.3003 %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54.3003 %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59.1206 %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59.1206 %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387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DecisionTable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63.9011 %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64.5092 %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62.5486 %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60.5075 %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387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RandomTree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67.4512 %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65.8037 %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60.1682 %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59.4206 %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387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J48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71.5505 %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65.8527 %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63.6158 %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60.9649 %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610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MultilayerPerceptron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60.1549 %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64.2542 %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63.3601 %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61.7961 %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24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GENERATING NEW DATA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0" l="14443" r="14443" t="0"/>
          <a:stretch/>
        </p:blipFill>
        <p:spPr>
          <a:xfrm>
            <a:off x="1966238" y="957850"/>
            <a:ext cx="5211525" cy="395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65225"/>
            <a:ext cx="762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256125" y="3105200"/>
            <a:ext cx="85548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4EA7"/>
                </a:solidFill>
                <a:latin typeface="Cambria"/>
                <a:ea typeface="Cambria"/>
                <a:cs typeface="Cambria"/>
                <a:sym typeface="Cambria"/>
              </a:rPr>
              <a:t>"st book this is a good book but i would recommend having the first one as well if you own the crysta"</a:t>
            </a: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ld it was a gift for my daughter for a good product i had to return it and the sound quality is a gigt for my daughter and the sound quality is a gigt for my daughter and the sound quality is a gigt for my daughter and the sound quality is a gigt for my daughter and the sound quality is a gigt for my daughter …(7 more lines of this) … and the sound qua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625" y="68625"/>
            <a:ext cx="6436744" cy="316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2949850"/>
            <a:ext cx="8520600" cy="20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74EA7"/>
                </a:solidFill>
                <a:latin typeface="Cambria"/>
                <a:ea typeface="Cambria"/>
                <a:cs typeface="Cambria"/>
                <a:sym typeface="Cambria"/>
              </a:rPr>
              <a:t>“</a:t>
            </a:r>
            <a:r>
              <a:rPr lang="en">
                <a:solidFill>
                  <a:srgbClr val="674EA7"/>
                </a:solidFill>
                <a:latin typeface="Cambria"/>
                <a:ea typeface="Cambria"/>
                <a:cs typeface="Cambria"/>
                <a:sym typeface="Cambria"/>
              </a:rPr>
              <a:t>aren't”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so great product works great product you had latex allergies also vinyl is back i thought it was the wine opener sure makes opening a bottle with friends also easier on the counter cabinets unless you take it with my chicken purse i thought but over all clad but actually it's great product especially for the price they really get all the time it should will not create a desktop that doesn't have much than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Wikipedia!</a:t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387850"/>
            <a:ext cx="876300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12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Questions?</a:t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0" l="1085" r="1085" t="0"/>
          <a:stretch/>
        </p:blipFill>
        <p:spPr>
          <a:xfrm>
            <a:off x="1978991" y="922200"/>
            <a:ext cx="5186022" cy="39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24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DATA SCRAPING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238" y="957850"/>
            <a:ext cx="5211525" cy="39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8525"/>
            <a:ext cx="4263826" cy="456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775" y="288525"/>
            <a:ext cx="4263826" cy="456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37" y="-306200"/>
            <a:ext cx="8166116" cy="575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24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DATA PREPROCESSING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b="0" l="524" r="534" t="0"/>
          <a:stretch/>
        </p:blipFill>
        <p:spPr>
          <a:xfrm>
            <a:off x="1966238" y="957850"/>
            <a:ext cx="5211525" cy="39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9" y="1706100"/>
            <a:ext cx="8985100" cy="25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601950" y="595100"/>
            <a:ext cx="7940100" cy="19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mbria"/>
                <a:ea typeface="Cambria"/>
                <a:cs typeface="Cambria"/>
                <a:sym typeface="Cambria"/>
              </a:rPr>
              <a:t>NLTK - Natural Language Tool Kit</a:t>
            </a:r>
            <a:endParaRPr sz="36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8400"/>
            <a:ext cx="6785051" cy="27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950" y="20602"/>
            <a:ext cx="5033050" cy="408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4112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922" y="152400"/>
            <a:ext cx="319536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24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CLASSIFYING THE DATA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0" l="248" r="258" t="0"/>
          <a:stretch/>
        </p:blipFill>
        <p:spPr>
          <a:xfrm>
            <a:off x="1966238" y="957850"/>
            <a:ext cx="5211526" cy="39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